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Helvetica Neue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HelveticaNeue-bold.fntdata"/><Relationship Id="rId25" Type="http://schemas.openxmlformats.org/officeDocument/2006/relationships/font" Target="fonts/HelveticaNeue-regular.fntdata"/><Relationship Id="rId28" Type="http://schemas.openxmlformats.org/officeDocument/2006/relationships/font" Target="fonts/HelveticaNeue-boldItalic.fntdata"/><Relationship Id="rId27" Type="http://schemas.openxmlformats.org/officeDocument/2006/relationships/font" Target="fonts/HelveticaNeue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340a0a2d5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340a0a2d5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35085f15b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35085f15b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35085f15b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35085f15b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35085f15bf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35085f15bf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35085f15bf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35085f15bf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35085f15bf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35085f15bf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547b0dcf4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547b0dcf4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5446880aa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5446880aa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5446880aa3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5446880aa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5446880aa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5446880aa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340a0a2d5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340a0a2d5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AutoNum type="arabicPeriod"/>
            </a:pPr>
            <a:r>
              <a:rPr lang="en" sz="20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What does a research paper look like? </a:t>
            </a:r>
            <a:endParaRPr sz="20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AutoNum type="arabicPeriod"/>
            </a:pPr>
            <a:r>
              <a:rPr lang="en" sz="20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Important parts of a research paper</a:t>
            </a:r>
            <a:endParaRPr sz="20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AutoNum type="arabicPeriod"/>
            </a:pPr>
            <a:r>
              <a:rPr lang="en" sz="20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Taking notes on a research paper</a:t>
            </a:r>
            <a:endParaRPr sz="20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Helvetica Neue"/>
              <a:buAutoNum type="arabicPeriod"/>
            </a:pPr>
            <a:r>
              <a:rPr lang="en" sz="20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Example of a paper breakdown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340a0a2d5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340a0a2d5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Empirical papers: </a:t>
            </a:r>
            <a:endParaRPr sz="12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Helvetica Neue"/>
              <a:buChar char="-"/>
            </a:pPr>
            <a:r>
              <a:rPr lang="en" sz="12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Papers that describe original experiments or data analyses conducted by the authors</a:t>
            </a:r>
            <a:endParaRPr sz="12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Helvetica Neue"/>
              <a:buChar char="-"/>
            </a:pPr>
            <a:r>
              <a:rPr lang="en" sz="12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Typically have sections such as Abstract, Intro, Methods, </a:t>
            </a:r>
            <a:r>
              <a:rPr lang="en" sz="12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Results, and Discussion (though not necessarily always in that order)</a:t>
            </a:r>
            <a:endParaRPr sz="12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Helvetica Neue"/>
              <a:buChar char="-"/>
            </a:pPr>
            <a:r>
              <a:rPr lang="en" sz="12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You’d see these common phrases:</a:t>
            </a:r>
            <a:endParaRPr sz="12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Helvetica Neue"/>
              <a:buChar char="-"/>
            </a:pPr>
            <a:r>
              <a:rPr lang="en" sz="12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“We tested…” </a:t>
            </a:r>
            <a:endParaRPr sz="12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Helvetica Neue"/>
              <a:buChar char="-"/>
            </a:pPr>
            <a:r>
              <a:rPr lang="en" sz="12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“We measured…” </a:t>
            </a:r>
            <a:endParaRPr sz="12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Review papers: </a:t>
            </a:r>
            <a:endParaRPr sz="12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Helvetica Neue"/>
              <a:buChar char="-"/>
            </a:pPr>
            <a:r>
              <a:rPr lang="en" sz="12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Papers that summarize and evaluate the research papers that have been published in the field. </a:t>
            </a:r>
            <a:endParaRPr sz="12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Helvetica Neue"/>
              <a:buChar char="-"/>
            </a:pPr>
            <a:r>
              <a:rPr lang="en" sz="12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Present:</a:t>
            </a:r>
            <a:endParaRPr sz="12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Helvetica Neue"/>
              <a:buChar char="-"/>
            </a:pPr>
            <a:r>
              <a:rPr lang="en" sz="12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Theory or theoretical framework</a:t>
            </a:r>
            <a:endParaRPr sz="12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Helvetica Neue"/>
              <a:buChar char="-"/>
            </a:pPr>
            <a:r>
              <a:rPr lang="en" sz="12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Gaps in knowledge and suggestions for future research. </a:t>
            </a:r>
            <a:endParaRPr sz="12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Helvetica Neue"/>
              <a:buChar char="-"/>
            </a:pPr>
            <a:r>
              <a:rPr lang="en" sz="12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You’d see these common phrases.</a:t>
            </a:r>
            <a:endParaRPr sz="12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Helvetica Neue"/>
              <a:buChar char="-"/>
            </a:pPr>
            <a:r>
              <a:rPr lang="en" sz="12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“We review evidence from X, Y, Z” </a:t>
            </a:r>
            <a:endParaRPr sz="12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Helvetica Neue"/>
              <a:buChar char="-"/>
            </a:pPr>
            <a:r>
              <a:rPr lang="en" sz="12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“Our overview includes …” </a:t>
            </a:r>
            <a:endParaRPr sz="12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34e6a673e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34e6a673e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34e6a673e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34e6a673e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340a0a2d5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340a0a2d5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Question: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Big-picture question: bigger questions in the field e.g. how does attention impact memory? Cannot be answered with just one study, but by multiple experiments, and finding converging evidence across them.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What informs this current work? Summary of previous </a:t>
            </a:r>
            <a:r>
              <a:rPr lang="en"/>
              <a:t>literature, what do we know from it? What are the gaps, what do we still not know?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Specific hypothesis - what exactly are we testing here? Effect of X on Y? What happens when …? Difference between the two conditions?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543770b16c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543770b16c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Methods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Participants - sample (healthy Ps, clinical population, children etc.), age, other measurements of interest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Variables of interest - IV (independent variable or Predictor variable), DV (dependent variable or Outcome variable)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Assessments (questionnaires, surveys), behavioral test in the lab, eye tracking, fMRI, EEG, something else.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34e6a673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34e6a673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 startAt="3"/>
            </a:pPr>
            <a:r>
              <a:rPr lang="en"/>
              <a:t>Results: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Main finding - this should relate back to the specific hypothesis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Secondary finding - other findings that either talk about secondary </a:t>
            </a:r>
            <a:r>
              <a:rPr lang="en"/>
              <a:t>variables</a:t>
            </a:r>
            <a:r>
              <a:rPr lang="en"/>
              <a:t>, or other confounds in the data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543770b16c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543770b16c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What did they answer?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Any other unanswered questions?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Future work: </a:t>
            </a:r>
            <a:br>
              <a:rPr lang="en"/>
            </a:br>
            <a:r>
              <a:rPr lang="en"/>
              <a:t>Resolving confounds, or other ways to test the same hypothesis ?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ctr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10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764737"/>
            <a:ext cx="8520600" cy="38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10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10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108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3600"/>
              <a:buFont typeface="Helvetica Neue"/>
              <a:buNone/>
              <a:defRPr sz="3600">
                <a:solidFill>
                  <a:srgbClr val="4A86E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elvetica Neue"/>
              <a:buNone/>
              <a:defRPr sz="2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764737"/>
            <a:ext cx="8520600" cy="38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elvetica Neue"/>
              <a:buChar char="●"/>
              <a:defRPr sz="20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302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elvetica Neue"/>
              <a:buChar char="○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302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elvetica Neue"/>
              <a:buChar char="■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302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elvetica Neue"/>
              <a:buChar char="●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302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elvetica Neue"/>
              <a:buChar char="○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302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elvetica Neue"/>
              <a:buChar char="■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302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elvetica Neue"/>
              <a:buChar char="●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302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elvetica Neue"/>
              <a:buChar char="○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302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elvetica Neue"/>
              <a:buChar char="■"/>
              <a:defRPr sz="1600">
                <a:solidFill>
                  <a:schemeClr val="dk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labs.psychology.illinois.edu/~lyubansk/Method/rmcritique.htm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How to read a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research paper</a:t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88200" y="4682300"/>
            <a:ext cx="836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Helvetica Neue"/>
                <a:ea typeface="Helvetica Neue"/>
                <a:cs typeface="Helvetica Neue"/>
                <a:sym typeface="Helvetica Neue"/>
              </a:rPr>
              <a:t>Slides adapted from a SIPPS 2022 workshop co-taught with </a:t>
            </a:r>
            <a:r>
              <a:rPr i="1" lang="en">
                <a:latin typeface="Helvetica Neue"/>
                <a:ea typeface="Helvetica Neue"/>
                <a:cs typeface="Helvetica Neue"/>
                <a:sym typeface="Helvetica Neue"/>
              </a:rPr>
              <a:t>Claudia Espinoza-Heredia</a:t>
            </a:r>
            <a:endParaRPr i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Asynchronous video slides</a:t>
            </a:r>
            <a:br>
              <a:rPr lang="en" sz="28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" sz="28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Manasi Jayakumar</a:t>
            </a:r>
            <a:endParaRPr sz="28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11700" y="10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 notes as you go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2"/>
          <p:cNvSpPr txBox="1"/>
          <p:nvPr>
            <p:ph idx="1" type="body"/>
          </p:nvPr>
        </p:nvSpPr>
        <p:spPr>
          <a:xfrm>
            <a:off x="698400" y="1360900"/>
            <a:ext cx="7747200" cy="32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7187" lvl="0" marL="457200" rtl="0" algn="l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SzPts val="2025"/>
              <a:buChar char="➔"/>
            </a:pPr>
            <a:r>
              <a:rPr lang="en" sz="2025"/>
              <a:t>Literature Review Table (recommended)</a:t>
            </a:r>
            <a:endParaRPr sz="2025"/>
          </a:p>
          <a:p>
            <a:pPr indent="-357187" lvl="0" marL="457200" rtl="0" algn="l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SzPts val="2025"/>
              <a:buChar char="➔"/>
            </a:pPr>
            <a:r>
              <a:rPr lang="en" sz="2025"/>
              <a:t>Literature Review Outline </a:t>
            </a:r>
            <a:endParaRPr sz="2025"/>
          </a:p>
          <a:p>
            <a:pPr indent="-357187" lvl="0" marL="457200" rtl="0" algn="l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SzPts val="2025"/>
              <a:buChar char="➔"/>
            </a:pPr>
            <a:r>
              <a:rPr lang="en" sz="2025"/>
              <a:t>Paper Notes (organized written/typed notes)</a:t>
            </a:r>
            <a:endParaRPr sz="2025"/>
          </a:p>
          <a:p>
            <a:pPr indent="-357187" lvl="0" marL="457200" rtl="0" algn="l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SzPts val="2025"/>
              <a:buChar char="➔"/>
            </a:pPr>
            <a:r>
              <a:rPr lang="en" sz="2025"/>
              <a:t>Casual Notes (organize it later)</a:t>
            </a:r>
            <a:endParaRPr sz="2025"/>
          </a:p>
          <a:p>
            <a:pPr indent="0" lvl="0" marL="0" rtl="0" algn="l">
              <a:lnSpc>
                <a:spcPct val="1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25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title"/>
          </p:nvPr>
        </p:nvSpPr>
        <p:spPr>
          <a:xfrm>
            <a:off x="311700" y="10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</a:t>
            </a:r>
            <a:r>
              <a:rPr lang="en"/>
              <a:t>iterature Review Table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672" y="889912"/>
            <a:ext cx="8035055" cy="11273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9" name="Google Shape;12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213906"/>
            <a:ext cx="8839199" cy="11273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0" name="Google Shape;130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0350" y="3537900"/>
            <a:ext cx="8363300" cy="11273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311700" y="10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</a:t>
            </a:r>
            <a:r>
              <a:rPr lang="en"/>
              <a:t>iterature Review Outline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5600" y="938050"/>
            <a:ext cx="2955285" cy="38209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37" name="Google Shape;137;p24"/>
          <p:cNvSpPr txBox="1"/>
          <p:nvPr/>
        </p:nvSpPr>
        <p:spPr>
          <a:xfrm>
            <a:off x="670650" y="1313650"/>
            <a:ext cx="4447500" cy="23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99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QuALMRI</a:t>
            </a: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: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Helvetica Neue"/>
                <a:ea typeface="Helvetica Neue"/>
                <a:cs typeface="Helvetica Neue"/>
                <a:sym typeface="Helvetica Neue"/>
              </a:rPr>
              <a:t>Framework adapted from Kevin Ochsner, </a:t>
            </a:r>
            <a:endParaRPr i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Helvetica Neue"/>
                <a:ea typeface="Helvetica Neue"/>
                <a:cs typeface="Helvetica Neue"/>
                <a:sym typeface="Helvetica Neue"/>
              </a:rPr>
              <a:t>based on a scheme devised by Steve Kosslyn</a:t>
            </a:r>
            <a:endParaRPr i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➔"/>
            </a:pPr>
            <a:r>
              <a:rPr b="1" lang="en" sz="1600">
                <a:solidFill>
                  <a:srgbClr val="99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</a:t>
            </a: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estion, 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➔"/>
            </a:pPr>
            <a:r>
              <a:rPr b="1" lang="en" sz="1600">
                <a:solidFill>
                  <a:srgbClr val="99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</a:t>
            </a: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lternative hypotheses, 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➔"/>
            </a:pPr>
            <a:r>
              <a:rPr b="1" lang="en" sz="1600">
                <a:solidFill>
                  <a:srgbClr val="99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</a:t>
            </a: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ogic &amp; design, 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➔"/>
            </a:pPr>
            <a:r>
              <a:rPr b="1" lang="en" sz="1600">
                <a:solidFill>
                  <a:srgbClr val="99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</a:t>
            </a: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ethod, 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➔"/>
            </a:pPr>
            <a:r>
              <a:rPr b="1" lang="en" sz="1600">
                <a:solidFill>
                  <a:srgbClr val="99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</a:t>
            </a: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esults, 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Helvetica Neue"/>
              <a:buChar char="➔"/>
            </a:pPr>
            <a:r>
              <a:rPr b="1" lang="en" sz="1600">
                <a:solidFill>
                  <a:srgbClr val="99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</a:t>
            </a:r>
            <a:r>
              <a:rPr lang="en" sz="1600">
                <a:latin typeface="Helvetica Neue"/>
                <a:ea typeface="Helvetica Neue"/>
                <a:cs typeface="Helvetica Neue"/>
                <a:sym typeface="Helvetica Neue"/>
              </a:rPr>
              <a:t>nferences.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311700" y="10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Paper (Hand-written) Notes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3900" y="915500"/>
            <a:ext cx="2736200" cy="39600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311700" y="82550"/>
            <a:ext cx="8520600" cy="9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Casual Notes (subsequent organization)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6"/>
          <p:cNvPicPr preferRelativeResize="0"/>
          <p:nvPr/>
        </p:nvPicPr>
        <p:blipFill rotWithShape="1">
          <a:blip r:embed="rId3">
            <a:alphaModFix/>
          </a:blip>
          <a:srcRect b="0" l="0" r="0" t="9722"/>
          <a:stretch/>
        </p:blipFill>
        <p:spPr>
          <a:xfrm>
            <a:off x="2845262" y="933850"/>
            <a:ext cx="3453476" cy="40155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title"/>
          </p:nvPr>
        </p:nvSpPr>
        <p:spPr>
          <a:xfrm>
            <a:off x="311700" y="70850"/>
            <a:ext cx="8520600" cy="9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Casual Notes (subsequent organization)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7"/>
          <p:cNvPicPr preferRelativeResize="0"/>
          <p:nvPr/>
        </p:nvPicPr>
        <p:blipFill rotWithShape="1">
          <a:blip r:embed="rId3">
            <a:alphaModFix/>
          </a:blip>
          <a:srcRect b="0" l="0" r="0" t="9722"/>
          <a:stretch/>
        </p:blipFill>
        <p:spPr>
          <a:xfrm>
            <a:off x="1061450" y="982250"/>
            <a:ext cx="3308500" cy="38469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56" name="Google Shape;156;p27"/>
          <p:cNvSpPr/>
          <p:nvPr/>
        </p:nvSpPr>
        <p:spPr>
          <a:xfrm>
            <a:off x="4489587" y="2689450"/>
            <a:ext cx="608100" cy="43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7325" y="982250"/>
            <a:ext cx="2865207" cy="3847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/>
          <p:nvPr>
            <p:ph type="title"/>
          </p:nvPr>
        </p:nvSpPr>
        <p:spPr>
          <a:xfrm>
            <a:off x="311700" y="10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 notes as you go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8"/>
          <p:cNvSpPr txBox="1"/>
          <p:nvPr>
            <p:ph idx="1" type="body"/>
          </p:nvPr>
        </p:nvSpPr>
        <p:spPr>
          <a:xfrm>
            <a:off x="698400" y="1360900"/>
            <a:ext cx="7747200" cy="32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7187" lvl="0" marL="457200" rtl="0" algn="l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2025"/>
              <a:buChar char="➔"/>
            </a:pPr>
            <a:r>
              <a:rPr b="1" lang="en" sz="2025">
                <a:solidFill>
                  <a:srgbClr val="9900FF"/>
                </a:solidFill>
              </a:rPr>
              <a:t>Literature Review Table (recommended)</a:t>
            </a:r>
            <a:endParaRPr b="1" sz="2025">
              <a:solidFill>
                <a:srgbClr val="9900FF"/>
              </a:solidFill>
            </a:endParaRPr>
          </a:p>
          <a:p>
            <a:pPr indent="-357187" lvl="0" marL="457200" rtl="0" algn="l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SzPts val="2025"/>
              <a:buChar char="➔"/>
            </a:pPr>
            <a:r>
              <a:rPr lang="en" sz="2025"/>
              <a:t>Literature Review Outline </a:t>
            </a:r>
            <a:endParaRPr sz="2025"/>
          </a:p>
          <a:p>
            <a:pPr indent="-357187" lvl="0" marL="457200" rtl="0" algn="l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SzPts val="2025"/>
              <a:buChar char="➔"/>
            </a:pPr>
            <a:r>
              <a:rPr lang="en" sz="2025"/>
              <a:t>Paper Notes (organized written/typed notes)</a:t>
            </a:r>
            <a:endParaRPr sz="2025"/>
          </a:p>
          <a:p>
            <a:pPr indent="-357187" lvl="0" marL="457200" rtl="0" algn="l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SzPts val="2025"/>
              <a:buChar char="➔"/>
            </a:pPr>
            <a:r>
              <a:rPr lang="en" sz="2025"/>
              <a:t>Casual Notes (organize it later)</a:t>
            </a:r>
            <a:endParaRPr sz="2025"/>
          </a:p>
          <a:p>
            <a:pPr indent="0" lvl="0" marL="0" rtl="0" algn="l">
              <a:lnSpc>
                <a:spcPct val="1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25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>
            <p:ph type="title"/>
          </p:nvPr>
        </p:nvSpPr>
        <p:spPr>
          <a:xfrm>
            <a:off x="311700" y="10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tips for reading papers</a:t>
            </a:r>
            <a:endParaRPr/>
          </a:p>
        </p:txBody>
      </p:sp>
      <p:sp>
        <p:nvSpPr>
          <p:cNvPr id="169" name="Google Shape;169;p29"/>
          <p:cNvSpPr txBox="1"/>
          <p:nvPr>
            <p:ph idx="1" type="body"/>
          </p:nvPr>
        </p:nvSpPr>
        <p:spPr>
          <a:xfrm>
            <a:off x="670500" y="1071000"/>
            <a:ext cx="7803000" cy="36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b="1" lang="en" sz="1800"/>
              <a:t>You don’t have to read everything thoroughly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b="1" lang="en" sz="1800"/>
              <a:t>You don’t have to read in order (can pick and </a:t>
            </a:r>
            <a:r>
              <a:rPr b="1" lang="en" sz="1800"/>
              <a:t>choose based on why you are reading the paper)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sz="1800"/>
              <a:t>Think about the purpose behind reading the paper and tackle it accordingly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sz="1800"/>
              <a:t>Reading as part of the lit review for a research question: </a:t>
            </a:r>
            <a:endParaRPr sz="18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en"/>
              <a:t>Skim first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en"/>
              <a:t>Read to get an overall understanding while taking notes (what, why, how)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sz="1800"/>
              <a:t>Reading for Journal Club or a seminar class: </a:t>
            </a:r>
            <a:endParaRPr sz="18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en"/>
              <a:t>Skim first,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en"/>
              <a:t>Read while taking notes to get an overall understanding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en"/>
              <a:t>Read in depth and think through the paper so you can critique it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/>
          <p:nvPr>
            <p:ph type="title"/>
          </p:nvPr>
        </p:nvSpPr>
        <p:spPr>
          <a:xfrm>
            <a:off x="311700" y="10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 read papers</a:t>
            </a:r>
            <a:endParaRPr/>
          </a:p>
        </p:txBody>
      </p:sp>
      <p:sp>
        <p:nvSpPr>
          <p:cNvPr id="175" name="Google Shape;175;p30"/>
          <p:cNvSpPr txBox="1"/>
          <p:nvPr>
            <p:ph idx="1" type="body"/>
          </p:nvPr>
        </p:nvSpPr>
        <p:spPr>
          <a:xfrm>
            <a:off x="670500" y="1006200"/>
            <a:ext cx="7803000" cy="38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"/>
              <a:t>Read the last paragraph(s) of the introduction to understand the question and the hypotheses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"/>
              <a:t>Skim the methods (particularly the figure with the design)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"/>
              <a:t>Skim the results (particularly the figure with the main results)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"/>
              <a:t>R</a:t>
            </a:r>
            <a:r>
              <a:rPr lang="en"/>
              <a:t>ead the discussion thoroughly, where the results are reviewed in plain language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"/>
              <a:t>Go back to methods and results, and re-read to get a complete sense of the paper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en"/>
              <a:t>Design</a:t>
            </a:r>
            <a:r>
              <a:rPr lang="en"/>
              <a:t> considerations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en"/>
              <a:t>Statistical analyses for main findings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en"/>
              <a:t>Control analyses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/>
          <p:nvPr>
            <p:ph type="title"/>
          </p:nvPr>
        </p:nvSpPr>
        <p:spPr>
          <a:xfrm>
            <a:off x="311700" y="10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Critiquing papers</a:t>
            </a:r>
            <a:endParaRPr/>
          </a:p>
        </p:txBody>
      </p:sp>
      <p:sp>
        <p:nvSpPr>
          <p:cNvPr id="181" name="Google Shape;181;p31"/>
          <p:cNvSpPr txBox="1"/>
          <p:nvPr>
            <p:ph idx="1" type="body"/>
          </p:nvPr>
        </p:nvSpPr>
        <p:spPr>
          <a:xfrm>
            <a:off x="670650" y="965700"/>
            <a:ext cx="7803000" cy="32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sz="1800"/>
              <a:t>Was the purpose and importance of the study clear?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sz="1800"/>
              <a:t>Were the hypotheses theoretically sound and clearly stated?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sz="1800"/>
              <a:t>Does the design make sense? Will it allow the authors to test the question? Could it be improved?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sz="1800"/>
              <a:t>Were the proper statistical approaches used to answer the questions?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sz="1800"/>
              <a:t>Were the conclusions drawn appropriate? Could there be any alternate explanations for the results?</a:t>
            </a:r>
            <a:endParaRPr sz="16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sz="1800"/>
              <a:t>How do the results fit in with the broader idea of the paper?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sz="1800"/>
              <a:t>Was the discussion clear? Did it synthesize the paper well? Did it make sense of contradictory or non-significant findings? </a:t>
            </a:r>
            <a:endParaRPr sz="1800"/>
          </a:p>
        </p:txBody>
      </p:sp>
      <p:sp>
        <p:nvSpPr>
          <p:cNvPr id="182" name="Google Shape;182;p31"/>
          <p:cNvSpPr txBox="1"/>
          <p:nvPr/>
        </p:nvSpPr>
        <p:spPr>
          <a:xfrm>
            <a:off x="3953400" y="4547600"/>
            <a:ext cx="4803600" cy="369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http://labs.psychology.illinois.edu/~lyubansk/Method/rmcritique.htm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10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 Plan</a:t>
            </a:r>
            <a:endParaRPr/>
          </a:p>
        </p:txBody>
      </p:sp>
      <p:sp>
        <p:nvSpPr>
          <p:cNvPr id="62" name="Google Shape;62;p14"/>
          <p:cNvSpPr txBox="1"/>
          <p:nvPr/>
        </p:nvSpPr>
        <p:spPr>
          <a:xfrm>
            <a:off x="311700" y="1254100"/>
            <a:ext cx="8520600" cy="27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Helvetica Neue"/>
              <a:buChar char="➔"/>
            </a:pPr>
            <a:r>
              <a:rPr lang="en" sz="24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What does a research paper look like?</a:t>
            </a:r>
            <a:endParaRPr sz="24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Helvetica Neue"/>
              <a:buChar char="➔"/>
            </a:pPr>
            <a:r>
              <a:rPr lang="en" sz="24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Important parts of a research paper</a:t>
            </a:r>
            <a:endParaRPr sz="24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Helvetica Neue"/>
              <a:buChar char="➔"/>
            </a:pPr>
            <a:r>
              <a:rPr lang="en" sz="24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Taking notes on a research paper</a:t>
            </a:r>
            <a:endParaRPr sz="24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Helvetica Neue"/>
              <a:buChar char="➔"/>
            </a:pPr>
            <a:r>
              <a:rPr lang="en" sz="24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Some tips for reading papers</a:t>
            </a:r>
            <a:endParaRPr sz="240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20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a research paper look like? 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A86E8"/>
                </a:solidFill>
              </a:rPr>
              <a:t>Empirical</a:t>
            </a:r>
            <a:r>
              <a:rPr b="1" lang="en" sz="1600">
                <a:solidFill>
                  <a:srgbClr val="4A86E8"/>
                </a:solidFill>
              </a:rPr>
              <a:t> papers</a:t>
            </a:r>
            <a:endParaRPr b="1" sz="1600">
              <a:solidFill>
                <a:srgbClr val="4A86E8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➔"/>
            </a:pPr>
            <a:r>
              <a:rPr lang="en"/>
              <a:t>Original</a:t>
            </a:r>
            <a:r>
              <a:rPr lang="en"/>
              <a:t> experiments or data analysis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"/>
              <a:t>Sections: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◆"/>
            </a:pPr>
            <a:r>
              <a:rPr lang="en"/>
              <a:t>Abstract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◆"/>
            </a:pPr>
            <a:r>
              <a:rPr lang="en"/>
              <a:t>Introduction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◆"/>
            </a:pPr>
            <a:r>
              <a:rPr lang="en"/>
              <a:t>Methods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◆"/>
            </a:pPr>
            <a:r>
              <a:rPr lang="en"/>
              <a:t>Results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◆"/>
            </a:pPr>
            <a:r>
              <a:rPr lang="en"/>
              <a:t>Discussion</a:t>
            </a:r>
            <a:endParaRPr/>
          </a:p>
        </p:txBody>
      </p:sp>
      <p:sp>
        <p:nvSpPr>
          <p:cNvPr id="69" name="Google Shape;69;p15"/>
          <p:cNvSpPr txBox="1"/>
          <p:nvPr>
            <p:ph idx="2" type="body"/>
          </p:nvPr>
        </p:nvSpPr>
        <p:spPr>
          <a:xfrm>
            <a:off x="4572000" y="1152475"/>
            <a:ext cx="4260300" cy="31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A86E8"/>
                </a:solidFill>
              </a:rPr>
              <a:t>Review papers</a:t>
            </a:r>
            <a:endParaRPr b="1" sz="1600">
              <a:solidFill>
                <a:srgbClr val="4A86E8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➔"/>
            </a:pPr>
            <a:r>
              <a:rPr lang="en"/>
              <a:t>Summary and </a:t>
            </a:r>
            <a:r>
              <a:rPr lang="en"/>
              <a:t>evaluation</a:t>
            </a:r>
            <a:r>
              <a:rPr lang="en"/>
              <a:t> of papers that have been published in the field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"/>
              <a:t>Present: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◆"/>
            </a:pPr>
            <a:r>
              <a:rPr lang="en"/>
              <a:t>Theory or </a:t>
            </a:r>
            <a:r>
              <a:rPr lang="en"/>
              <a:t>theoretical</a:t>
            </a:r>
            <a:r>
              <a:rPr lang="en"/>
              <a:t> framework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◆"/>
            </a:pPr>
            <a:r>
              <a:rPr lang="en"/>
              <a:t>Gaps in knowledge and suggestions for future research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152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 Papers</a:t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725650"/>
            <a:ext cx="4260300" cy="4039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9250" y="354300"/>
            <a:ext cx="3473051" cy="4645827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/>
          <p:nvPr/>
        </p:nvSpPr>
        <p:spPr>
          <a:xfrm>
            <a:off x="486800" y="3780925"/>
            <a:ext cx="1906800" cy="908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/>
          <p:nvPr/>
        </p:nvSpPr>
        <p:spPr>
          <a:xfrm>
            <a:off x="1217025" y="2401625"/>
            <a:ext cx="3147900" cy="89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566750" y="1057275"/>
            <a:ext cx="762000" cy="157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/>
          <p:nvPr/>
        </p:nvSpPr>
        <p:spPr>
          <a:xfrm>
            <a:off x="7139000" y="4071950"/>
            <a:ext cx="1524000" cy="6936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6"/>
          <p:cNvSpPr/>
          <p:nvPr/>
        </p:nvSpPr>
        <p:spPr>
          <a:xfrm>
            <a:off x="5548325" y="1671675"/>
            <a:ext cx="1524000" cy="4428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10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Empirical Papers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875" y="1070800"/>
            <a:ext cx="4366849" cy="159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175" y="2508875"/>
            <a:ext cx="3287775" cy="2450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77350" y="849675"/>
            <a:ext cx="3441926" cy="4109399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/>
          <p:nvPr/>
        </p:nvSpPr>
        <p:spPr>
          <a:xfrm>
            <a:off x="633425" y="2500350"/>
            <a:ext cx="3033600" cy="1428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7"/>
          <p:cNvSpPr/>
          <p:nvPr/>
        </p:nvSpPr>
        <p:spPr>
          <a:xfrm>
            <a:off x="604850" y="3481400"/>
            <a:ext cx="3228900" cy="804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7"/>
          <p:cNvSpPr/>
          <p:nvPr/>
        </p:nvSpPr>
        <p:spPr>
          <a:xfrm>
            <a:off x="5154475" y="2762275"/>
            <a:ext cx="3287700" cy="6096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10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Important parts of an empirical paper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690000" y="1152475"/>
            <a:ext cx="7764000" cy="3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"/>
              <a:t>Introduction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en"/>
              <a:t>Big picture question: </a:t>
            </a:r>
            <a:br>
              <a:rPr lang="en"/>
            </a:br>
            <a:r>
              <a:rPr lang="en"/>
              <a:t>Big questions in the field that cannot be answered with just one experiment/paper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en"/>
              <a:t>What informs this current work?</a:t>
            </a:r>
            <a:br>
              <a:rPr lang="en"/>
            </a:br>
            <a:r>
              <a:rPr lang="en"/>
              <a:t>Summary of previous literature - What do we know? What are the gaps?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en"/>
              <a:t>Specific hypothesis</a:t>
            </a:r>
            <a:br>
              <a:rPr lang="en"/>
            </a:br>
            <a:r>
              <a:rPr lang="en"/>
              <a:t>What exactly are you testing here?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10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Important parts of an empirical paper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690100" y="1152475"/>
            <a:ext cx="7764000" cy="3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"/>
              <a:t>Methods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en"/>
              <a:t>Participants</a:t>
            </a:r>
            <a:br>
              <a:rPr lang="en"/>
            </a:br>
            <a:r>
              <a:rPr lang="en"/>
              <a:t>Sample (healthy participants, clinical population etc.), age range, etc.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en"/>
              <a:t>Variables </a:t>
            </a:r>
            <a:endParaRPr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IV (aka Predictor variable)</a:t>
            </a:r>
            <a:endParaRPr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DV (aka Outcome variable)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en"/>
              <a:t>Assessments, tests, or other procedures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10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Important parts of a paper</a:t>
            </a:r>
            <a:endParaRPr/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690050" y="1152475"/>
            <a:ext cx="7764000" cy="30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"/>
              <a:t>Results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en"/>
              <a:t>Main finding</a:t>
            </a:r>
            <a:br>
              <a:rPr lang="en"/>
            </a:br>
            <a:r>
              <a:rPr lang="en"/>
              <a:t>Finding that relates back to the specific hypothesis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en"/>
              <a:t>Secondary finding</a:t>
            </a:r>
            <a:br>
              <a:rPr lang="en"/>
            </a:br>
            <a:r>
              <a:rPr lang="en"/>
              <a:t>Other findings that either talk about secondary variables, or other confounds in the data</a:t>
            </a:r>
            <a:endParaRPr sz="1400">
              <a:solidFill>
                <a:srgbClr val="9900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10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Important parts of a paper</a:t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698400" y="1152475"/>
            <a:ext cx="7747200" cy="30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"/>
              <a:t>Discussion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en"/>
              <a:t>What did they answer?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en"/>
              <a:t>Any other unanswered questions?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en"/>
              <a:t>Future work: </a:t>
            </a:r>
            <a:br>
              <a:rPr lang="en"/>
            </a:br>
            <a:r>
              <a:rPr lang="en"/>
              <a:t>Resolving confounds, or other ways to test the same hypothesis.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rgbClr val="9900FF"/>
                </a:solidFill>
              </a:rPr>
              <a:t>Unanswered questions and future work may not always be explicit in the paper. Think critically about these once you understand the paper. </a:t>
            </a:r>
            <a:endParaRPr sz="1400">
              <a:solidFill>
                <a:srgbClr val="9900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Manasi Blu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